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61" r:id="rId10"/>
    <p:sldId id="272" r:id="rId11"/>
    <p:sldId id="262" r:id="rId12"/>
    <p:sldId id="273" r:id="rId13"/>
    <p:sldId id="263" r:id="rId14"/>
    <p:sldId id="264" r:id="rId15"/>
    <p:sldId id="265" r:id="rId16"/>
    <p:sldId id="274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uzana Súčanská" initials="ZS" lastIdx="1" clrIdx="0">
    <p:extLst>
      <p:ext uri="{19B8F6BF-5375-455C-9EA6-DF929625EA0E}">
        <p15:presenceInfo xmlns:p15="http://schemas.microsoft.com/office/powerpoint/2012/main" userId="9597ea23a628f7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13T09:32:47.852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2452E-30E6-494B-B06D-8379F166CFF5}" type="datetimeFigureOut">
              <a:rPr lang="sk-SK" smtClean="0"/>
              <a:t>26. 1. 2023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DDEF9-F6F4-4833-8803-0D6334CDF5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4636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DDEF9-F6F4-4833-8803-0D6334CDF561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6738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DDEF9-F6F4-4833-8803-0D6334CDF561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8294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DDEF9-F6F4-4833-8803-0D6334CDF561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495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DDEF9-F6F4-4833-8803-0D6334CDF561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2862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DDEF9-F6F4-4833-8803-0D6334CDF561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908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DDEF9-F6F4-4833-8803-0D6334CDF561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446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DDEF9-F6F4-4833-8803-0D6334CDF561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9550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DDEF9-F6F4-4833-8803-0D6334CDF561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2356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DDEF9-F6F4-4833-8803-0D6334CDF561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022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ecemko@gmail.com" TargetMode="External"/><Relationship Id="rId7" Type="http://schemas.openxmlformats.org/officeDocument/2006/relationships/image" Target="../media/image6.png"/><Relationship Id="rId2" Type="http://schemas.openxmlformats.org/officeDocument/2006/relationships/hyperlink" Target="mailto:info@kabaslovensko.s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8.png"/><Relationship Id="rId5" Type="http://schemas.openxmlformats.org/officeDocument/2006/relationships/image" Target="../media/image13.jpeg"/><Relationship Id="rId10" Type="http://schemas.openxmlformats.org/officeDocument/2006/relationships/image" Target="../media/image7.png"/><Relationship Id="rId4" Type="http://schemas.openxmlformats.org/officeDocument/2006/relationships/image" Target="../media/image12.jpeg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ay.c-game.eu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11" Type="http://schemas.openxmlformats.org/officeDocument/2006/relationships/image" Target="../media/image6.png"/><Relationship Id="rId5" Type="http://schemas.openxmlformats.org/officeDocument/2006/relationships/image" Target="../media/image27.jpeg"/><Relationship Id="rId10" Type="http://schemas.openxmlformats.org/officeDocument/2006/relationships/image" Target="../media/image32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www.kvalifikacie.sk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co.ec.europa.eu/sk" TargetMode="External"/><Relationship Id="rId5" Type="http://schemas.openxmlformats.org/officeDocument/2006/relationships/hyperlink" Target="https://www.istp.sk/kartoteka-zamestnani" TargetMode="External"/><Relationship Id="rId4" Type="http://schemas.openxmlformats.org/officeDocument/2006/relationships/hyperlink" Target="https://www.sustavapovolani.sk/" TargetMode="External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1348" y="2464268"/>
            <a:ext cx="7766936" cy="1646302"/>
          </a:xfrm>
        </p:spPr>
        <p:txBody>
          <a:bodyPr/>
          <a:lstStyle/>
          <a:p>
            <a:pPr algn="ctr"/>
            <a:r>
              <a:rPr lang="sk-SK" sz="3600" dirty="0"/>
              <a:t>C-GAME: Hra s náplňou </a:t>
            </a:r>
            <a:r>
              <a:rPr lang="sk-SK" sz="3600" dirty="0" err="1"/>
              <a:t>kariérového</a:t>
            </a:r>
            <a:r>
              <a:rPr lang="sk-SK" sz="3600" dirty="0"/>
              <a:t> poradenstva v meste plnom povolaní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38952"/>
            <a:ext cx="5990476" cy="1019048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1264" y="67712"/>
            <a:ext cx="5599056" cy="27880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39A186-3F3D-4106-AFFD-2D854CB14DD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2439" y="5605944"/>
            <a:ext cx="1846556" cy="11011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D1BF9B-A4C9-4BDA-A8A3-EE09E8EFDB8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6649" y="5589104"/>
            <a:ext cx="1830136" cy="1091343"/>
          </a:xfrm>
          <a:prstGeom prst="rect">
            <a:avLst/>
          </a:prstGeom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id="{09C60ADC-D398-44F5-BF1B-D2EFF2B6B7E0}"/>
              </a:ext>
            </a:extLst>
          </p:cNvPr>
          <p:cNvSpPr txBox="1">
            <a:spLocks/>
          </p:cNvSpPr>
          <p:nvPr/>
        </p:nvSpPr>
        <p:spPr>
          <a:xfrm>
            <a:off x="1118587" y="3877296"/>
            <a:ext cx="8993080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k-SK" sz="3600" dirty="0" smtClean="0">
                <a:solidFill>
                  <a:schemeClr val="tx1"/>
                </a:solidFill>
              </a:rPr>
              <a:t>online </a:t>
            </a:r>
            <a:r>
              <a:rPr lang="sk-SK" sz="3600" dirty="0">
                <a:solidFill>
                  <a:schemeClr val="tx1"/>
                </a:solidFill>
              </a:rPr>
              <a:t>seminár – </a:t>
            </a:r>
            <a:r>
              <a:rPr lang="sk-SK" sz="3600" dirty="0" smtClean="0">
                <a:solidFill>
                  <a:schemeClr val="tx1"/>
                </a:solidFill>
              </a:rPr>
              <a:t>VÚC </a:t>
            </a:r>
            <a:r>
              <a:rPr lang="sk-SK" sz="3600" dirty="0">
                <a:solidFill>
                  <a:schemeClr val="tx1"/>
                </a:solidFill>
              </a:rPr>
              <a:t>– </a:t>
            </a:r>
            <a:r>
              <a:rPr lang="sk-SK" sz="3600" dirty="0" smtClean="0">
                <a:solidFill>
                  <a:schemeClr val="tx1"/>
                </a:solidFill>
              </a:rPr>
              <a:t>26.1.2023</a:t>
            </a:r>
            <a:endParaRPr lang="sk-SK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450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756C5-FF80-497D-B6D4-670DD2FC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Priostredie pre facilitátorov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79CFC092-15D9-437D-B9DB-603FD8F0E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757" y="1483256"/>
            <a:ext cx="8596668" cy="5132033"/>
          </a:xfrm>
        </p:spPr>
        <p:txBody>
          <a:bodyPr/>
          <a:lstStyle/>
          <a:p>
            <a:r>
              <a:rPr lang="sk-SK" dirty="0"/>
              <a:t>Možnosť generovať prihlasovacie kódy pre žiakov</a:t>
            </a:r>
          </a:p>
          <a:p>
            <a:r>
              <a:rPr lang="sk-SK" dirty="0"/>
              <a:t>Sledovať výsledky žiakov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Prístup pre facilitátora: </a:t>
            </a:r>
            <a:r>
              <a:rPr lang="sk-SK" dirty="0">
                <a:hlinkClick r:id="rId2"/>
              </a:rPr>
              <a:t>info@kabaslovensko.sk</a:t>
            </a:r>
            <a:r>
              <a:rPr lang="sk-SK" dirty="0"/>
              <a:t> alebo </a:t>
            </a:r>
            <a:r>
              <a:rPr lang="sk-SK" dirty="0">
                <a:hlinkClick r:id="rId3"/>
              </a:rPr>
              <a:t>tecemko@gmail.com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A1C1BD6-41F8-4CC4-AE99-C7F90F3BCDC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511" y="2415822"/>
            <a:ext cx="11678948" cy="342053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DE5B7BC-ECE3-4C48-AEEC-C5E5A1064D4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40E48F6-6A54-41C1-A94D-657B53AD388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  <p:pic>
        <p:nvPicPr>
          <p:cNvPr id="21" name="Obrázok 3">
            <a:extLst>
              <a:ext uri="{FF2B5EF4-FFF2-40B4-BE49-F238E27FC236}">
                <a16:creationId xmlns:a16="http://schemas.microsoft.com/office/drawing/2014/main" id="{3C20BA0D-7333-427A-BFDE-B0252AA1CC1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2857" y="373188"/>
            <a:ext cx="2164862" cy="107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243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Prostredie hry </a:t>
            </a:r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34" y="1848885"/>
            <a:ext cx="9168378" cy="4469584"/>
          </a:xfrm>
        </p:spPr>
      </p:pic>
      <p:sp>
        <p:nvSpPr>
          <p:cNvPr id="7" name="BlokTextu 6"/>
          <p:cNvSpPr txBox="1"/>
          <p:nvPr/>
        </p:nvSpPr>
        <p:spPr>
          <a:xfrm>
            <a:off x="5206314" y="1021492"/>
            <a:ext cx="3576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solidFill>
                  <a:srgbClr val="FF9900"/>
                </a:solidFill>
              </a:rPr>
              <a:t>https://play.c-game.eu/</a:t>
            </a:r>
          </a:p>
          <a:p>
            <a:endParaRPr lang="sk-SK" sz="2400" b="1" dirty="0">
              <a:solidFill>
                <a:srgbClr val="FF9900"/>
              </a:solidFill>
            </a:endParaRPr>
          </a:p>
        </p:txBody>
      </p:sp>
      <p:pic>
        <p:nvPicPr>
          <p:cNvPr id="9" name="Obrázok 3">
            <a:extLst>
              <a:ext uri="{FF2B5EF4-FFF2-40B4-BE49-F238E27FC236}">
                <a16:creationId xmlns:a16="http://schemas.microsoft.com/office/drawing/2014/main" id="{36E44D1C-4299-4C98-B498-712CCAAEB94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2857" y="373188"/>
            <a:ext cx="2164862" cy="10780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A437EF-5F66-479E-8DA7-B7104F37550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D3B1213-DD72-45A2-AD09-A9BA3FFF115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39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D5030CFE-C069-4B85-B3C9-D8F1667BE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62" y="1135062"/>
            <a:ext cx="4714875" cy="35718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7736DD-BCB3-4693-9286-E49423246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Tutorial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05FEB1-415B-499D-9E03-62A09FC0A0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02882"/>
            <a:ext cx="3575492" cy="240754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601957-0774-450E-B7F3-DA6938A3EE0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62086"/>
            <a:ext cx="3222511" cy="39959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6307FB-4E33-485B-AE82-FCA1EDD45A1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1404" y="1532259"/>
            <a:ext cx="3649663" cy="22465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62E0CBD-943A-46DA-B7FC-A4D3EAB9EB9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0891" y="3728411"/>
            <a:ext cx="4154134" cy="244396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3A2053E-18D7-48E8-90C8-84788A54B314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4239" y="4696178"/>
            <a:ext cx="3249447" cy="2161822"/>
          </a:xfrm>
          <a:prstGeom prst="rect">
            <a:avLst/>
          </a:prstGeom>
        </p:spPr>
      </p:pic>
      <p:pic>
        <p:nvPicPr>
          <p:cNvPr id="24" name="Obrázok 3">
            <a:extLst>
              <a:ext uri="{FF2B5EF4-FFF2-40B4-BE49-F238E27FC236}">
                <a16:creationId xmlns:a16="http://schemas.microsoft.com/office/drawing/2014/main" id="{447D2AEF-C3E8-4248-85FA-DDE35A782FE3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2857" y="373188"/>
            <a:ext cx="2164862" cy="107800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BED4BFB-0AC4-4789-95A3-BF0CD892A8B1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67CE6CC-D337-4AD6-B828-D50E294E45D1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617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006"/>
          <a:stretch/>
        </p:blipFill>
        <p:spPr>
          <a:xfrm>
            <a:off x="2856688" y="2964674"/>
            <a:ext cx="6888634" cy="3997234"/>
          </a:xfrm>
          <a:prstGeom prst="rect">
            <a:avLst/>
          </a:prstGeom>
        </p:spPr>
      </p:pic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91772">
            <a:off x="355173" y="145970"/>
            <a:ext cx="5294350" cy="3674672"/>
          </a:xfrm>
        </p:spPr>
      </p:pic>
      <p:sp>
        <p:nvSpPr>
          <p:cNvPr id="8" name="BlokTextu 7"/>
          <p:cNvSpPr txBox="1"/>
          <p:nvPr/>
        </p:nvSpPr>
        <p:spPr>
          <a:xfrm>
            <a:off x="6417276" y="1145059"/>
            <a:ext cx="3130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Karta povolania 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6501304" y="1928041"/>
            <a:ext cx="3130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Karta budovy</a:t>
            </a:r>
          </a:p>
        </p:txBody>
      </p:sp>
      <p:sp>
        <p:nvSpPr>
          <p:cNvPr id="12" name="Šípka nadol 11"/>
          <p:cNvSpPr/>
          <p:nvPr/>
        </p:nvSpPr>
        <p:spPr>
          <a:xfrm>
            <a:off x="7026876" y="2247965"/>
            <a:ext cx="395417" cy="7661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Šípka nadol 12"/>
          <p:cNvSpPr/>
          <p:nvPr/>
        </p:nvSpPr>
        <p:spPr>
          <a:xfrm rot="5400000">
            <a:off x="5836508" y="959709"/>
            <a:ext cx="395417" cy="7661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4" name="Obrázok 3">
            <a:extLst>
              <a:ext uri="{FF2B5EF4-FFF2-40B4-BE49-F238E27FC236}">
                <a16:creationId xmlns:a16="http://schemas.microsoft.com/office/drawing/2014/main" id="{F8B5BBC8-BE91-4D59-8AC8-784E3978619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2857" y="373188"/>
            <a:ext cx="2164862" cy="107800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A868365-49F5-41C8-BE22-A738AFB86DA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30657D6-F1A2-413D-B49D-E476216F4AA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35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4383" y="411892"/>
            <a:ext cx="8596668" cy="1320800"/>
          </a:xfrm>
        </p:spPr>
        <p:txBody>
          <a:bodyPr/>
          <a:lstStyle/>
          <a:p>
            <a:r>
              <a:rPr lang="sk-SK" dirty="0"/>
              <a:t>Kvíz pri obsadzovaní voľnej pracovnej pozície </a:t>
            </a: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930" y="1576173"/>
            <a:ext cx="5700350" cy="2996846"/>
          </a:xfrm>
          <a:prstGeom prst="rect">
            <a:avLst/>
          </a:prstGeom>
        </p:spPr>
      </p:pic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0471" y="3563865"/>
            <a:ext cx="3987114" cy="3146854"/>
          </a:xfrm>
        </p:spPr>
      </p:pic>
      <p:sp>
        <p:nvSpPr>
          <p:cNvPr id="9" name="BlokTextu 8"/>
          <p:cNvSpPr txBox="1"/>
          <p:nvPr/>
        </p:nvSpPr>
        <p:spPr>
          <a:xfrm>
            <a:off x="6451825" y="1462888"/>
            <a:ext cx="403036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Kvíz:</a:t>
            </a:r>
          </a:p>
          <a:p>
            <a:pPr marL="285750" indent="-285750">
              <a:buFontTx/>
              <a:buChar char="-"/>
            </a:pPr>
            <a:r>
              <a:rPr lang="sk-SK" sz="2000" dirty="0"/>
              <a:t>pracovné činnosti</a:t>
            </a:r>
          </a:p>
          <a:p>
            <a:pPr marL="285750" indent="-285750">
              <a:buFontTx/>
              <a:buChar char="-"/>
            </a:pPr>
            <a:r>
              <a:rPr lang="sk-SK" sz="2000" dirty="0"/>
              <a:t>pracovné nástroje</a:t>
            </a:r>
          </a:p>
          <a:p>
            <a:pPr marL="285750" indent="-285750">
              <a:buFontTx/>
              <a:buChar char="-"/>
            </a:pPr>
            <a:r>
              <a:rPr lang="sk-SK" sz="2000" dirty="0"/>
              <a:t>požadovaná minimálna úroveň vzdelania </a:t>
            </a:r>
          </a:p>
        </p:txBody>
      </p:sp>
      <p:pic>
        <p:nvPicPr>
          <p:cNvPr id="11" name="Obrázok 3">
            <a:extLst>
              <a:ext uri="{FF2B5EF4-FFF2-40B4-BE49-F238E27FC236}">
                <a16:creationId xmlns:a16="http://schemas.microsoft.com/office/drawing/2014/main" id="{099443A7-75AC-45E6-AAE2-F7845477B40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2857" y="373188"/>
            <a:ext cx="2164862" cy="10780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14F33C7-A08A-417E-AF1A-E31FC4BEE31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06231B-4139-4A03-B298-206F3747D3BD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40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Osobnostný profil hráča - RIASEC</a:t>
            </a:r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364988"/>
            <a:ext cx="5896338" cy="3480058"/>
          </a:xfrm>
        </p:spPr>
      </p:pic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267"/>
          <a:stretch/>
        </p:blipFill>
        <p:spPr>
          <a:xfrm>
            <a:off x="5888995" y="1377244"/>
            <a:ext cx="4450737" cy="3510845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84605" y="4962454"/>
            <a:ext cx="3649361" cy="1641173"/>
          </a:xfrm>
          <a:prstGeom prst="rect">
            <a:avLst/>
          </a:prstGeom>
        </p:spPr>
      </p:pic>
      <p:pic>
        <p:nvPicPr>
          <p:cNvPr id="10" name="Obrázok 3">
            <a:extLst>
              <a:ext uri="{FF2B5EF4-FFF2-40B4-BE49-F238E27FC236}">
                <a16:creationId xmlns:a16="http://schemas.microsoft.com/office/drawing/2014/main" id="{79216308-F419-49A4-8B44-94C487786EF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2857" y="373188"/>
            <a:ext cx="2164862" cy="10780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71FFB8-5FCA-4ECF-A8E2-2BF9264541FD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301CC6-668C-430A-A59D-F411A17092D1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81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Osobnostný profil hráča - RIASEC</a:t>
            </a:r>
          </a:p>
        </p:txBody>
      </p:sp>
      <p:pic>
        <p:nvPicPr>
          <p:cNvPr id="10" name="Obrázok 3">
            <a:extLst>
              <a:ext uri="{FF2B5EF4-FFF2-40B4-BE49-F238E27FC236}">
                <a16:creationId xmlns:a16="http://schemas.microsoft.com/office/drawing/2014/main" id="{79216308-F419-49A4-8B44-94C487786EF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2857" y="373188"/>
            <a:ext cx="2164862" cy="10780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71FFB8-5FCA-4ECF-A8E2-2BF9264541F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301CC6-668C-430A-A59D-F411A17092D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Registrácia: </a:t>
            </a:r>
          </a:p>
          <a:p>
            <a:pPr lvl="1"/>
            <a:r>
              <a:rPr lang="sk-SK" sz="2800" dirty="0" smtClean="0"/>
              <a:t>Hráč sám – cez email – bez náhľadu </a:t>
            </a:r>
            <a:r>
              <a:rPr lang="sk-SK" sz="2800" dirty="0" err="1" smtClean="0"/>
              <a:t>facilitátora</a:t>
            </a:r>
            <a:endParaRPr lang="sk-SK" sz="2800" dirty="0" smtClean="0"/>
          </a:p>
          <a:p>
            <a:pPr lvl="1"/>
            <a:r>
              <a:rPr lang="sk-SK" sz="2800" dirty="0" smtClean="0"/>
              <a:t>Hráč sám ako hosť – bez možnosti uloženia </a:t>
            </a:r>
          </a:p>
          <a:p>
            <a:pPr lvl="1"/>
            <a:r>
              <a:rPr lang="sk-SK" sz="2800" dirty="0" err="1" smtClean="0"/>
              <a:t>Facilitátor</a:t>
            </a:r>
            <a:r>
              <a:rPr lang="sk-SK" sz="2800" dirty="0" smtClean="0"/>
              <a:t> – vytvorí triedu a v nej žiakov – prihlásenie cez kód – </a:t>
            </a:r>
            <a:r>
              <a:rPr lang="sk-SK" sz="2800" dirty="0" err="1" smtClean="0"/>
              <a:t>facilitátor</a:t>
            </a:r>
            <a:r>
              <a:rPr lang="sk-SK" sz="2800" dirty="0" smtClean="0"/>
              <a:t> vidí výsledky hráčov</a:t>
            </a:r>
          </a:p>
          <a:p>
            <a:pPr lvl="1"/>
            <a:r>
              <a:rPr lang="sk-SK" sz="2800" dirty="0">
                <a:solidFill>
                  <a:schemeClr val="accent2"/>
                </a:solidFill>
                <a:hlinkClick r:id="rId6"/>
              </a:rPr>
              <a:t>https://play.c-game.eu</a:t>
            </a:r>
            <a:r>
              <a:rPr lang="sk-SK" sz="2800" dirty="0" smtClean="0">
                <a:solidFill>
                  <a:schemeClr val="accent2"/>
                </a:solidFill>
                <a:hlinkClick r:id="rId6"/>
              </a:rPr>
              <a:t>/</a:t>
            </a:r>
            <a:r>
              <a:rPr lang="sk-SK" sz="2800" dirty="0" smtClean="0">
                <a:solidFill>
                  <a:schemeClr val="accent2"/>
                </a:solidFill>
              </a:rPr>
              <a:t> </a:t>
            </a:r>
            <a:endParaRPr lang="sk-SK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6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4E543E-DB2B-4624-9112-E826B1E8121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835" y="1219201"/>
            <a:ext cx="1111770" cy="15719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C67EE4-CF66-42A5-8387-03411637B4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9304" y="1219200"/>
            <a:ext cx="1118380" cy="1581319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1050" y="1223584"/>
            <a:ext cx="1102820" cy="1559318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2480" y="1157439"/>
            <a:ext cx="1167045" cy="1650129"/>
          </a:xfrm>
          <a:prstGeom prst="rect">
            <a:avLst/>
          </a:prstGeom>
        </p:spPr>
      </p:pic>
      <p:pic>
        <p:nvPicPr>
          <p:cNvPr id="14" name="Obrázok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3293" y="1175515"/>
            <a:ext cx="1159491" cy="1639447"/>
          </a:xfrm>
          <a:prstGeom prst="rect">
            <a:avLst/>
          </a:prstGeom>
        </p:spPr>
      </p:pic>
      <p:pic>
        <p:nvPicPr>
          <p:cNvPr id="16" name="Obrázok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2694" y="1279212"/>
            <a:ext cx="1082193" cy="1530154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540" y="1228996"/>
            <a:ext cx="1138013" cy="1609079"/>
          </a:xfrm>
          <a:prstGeom prst="rect">
            <a:avLst/>
          </a:prstGeom>
        </p:spPr>
      </p:pic>
      <p:pic>
        <p:nvPicPr>
          <p:cNvPr id="8" name="Zástupný symbol obsahu 7"/>
          <p:cNvPicPr>
            <a:picLocks noGrp="1" noChangeAspect="1"/>
          </p:cNvPicPr>
          <p:nvPr>
            <p:ph idx="1"/>
          </p:nvPr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1949" y="2651252"/>
            <a:ext cx="5490009" cy="3881437"/>
          </a:xfr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545" y="1161261"/>
            <a:ext cx="1201128" cy="169832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101" y="323037"/>
            <a:ext cx="8596668" cy="132080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9900"/>
                </a:solidFill>
              </a:rPr>
              <a:t>play.c-game.eu</a:t>
            </a:r>
            <a:br>
              <a:rPr lang="sk-SK" b="1" dirty="0" smtClean="0">
                <a:solidFill>
                  <a:srgbClr val="FF9900"/>
                </a:solidFill>
              </a:rPr>
            </a:br>
            <a:endParaRPr lang="sk-SK" dirty="0"/>
          </a:p>
        </p:txBody>
      </p:sp>
      <p:pic>
        <p:nvPicPr>
          <p:cNvPr id="18" name="Obrázok 3">
            <a:extLst>
              <a:ext uri="{FF2B5EF4-FFF2-40B4-BE49-F238E27FC236}">
                <a16:creationId xmlns:a16="http://schemas.microsoft.com/office/drawing/2014/main" id="{50E87C0B-4120-4C59-91B7-B99CDDBDAD8D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2857" y="373188"/>
            <a:ext cx="2164862" cy="107800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7329054" y="2978728"/>
            <a:ext cx="36853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Mgr. Martin Kubiš</a:t>
            </a:r>
          </a:p>
          <a:p>
            <a:r>
              <a:rPr lang="sk-SK" sz="2400" dirty="0" smtClean="0"/>
              <a:t>K.A.B.A. Slovensko</a:t>
            </a:r>
          </a:p>
          <a:p>
            <a:r>
              <a:rPr lang="sk-SK" sz="2400" dirty="0" smtClean="0"/>
              <a:t>0918373593</a:t>
            </a:r>
          </a:p>
          <a:p>
            <a:r>
              <a:rPr lang="sk-SK" sz="2400" b="1" dirty="0" smtClean="0">
                <a:solidFill>
                  <a:schemeClr val="accent2"/>
                </a:solidFill>
              </a:rPr>
              <a:t>martin.kubis@kabask.sk</a:t>
            </a:r>
            <a:r>
              <a:rPr lang="sk-SK" sz="2400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sk-SK" sz="2400" b="1" dirty="0">
                <a:solidFill>
                  <a:schemeClr val="accent2"/>
                </a:solidFill>
              </a:rPr>
              <a:t>www.kabaslovensko.sk</a:t>
            </a:r>
            <a:endParaRPr lang="sk-SK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6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C-Game partneri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2743200"/>
            <a:ext cx="8596668" cy="3298162"/>
          </a:xfrm>
        </p:spPr>
        <p:txBody>
          <a:bodyPr/>
          <a:lstStyle/>
          <a:p>
            <a:pPr>
              <a:tabLst>
                <a:tab pos="5737225" algn="l"/>
              </a:tabLst>
            </a:pPr>
            <a:r>
              <a:rPr lang="cs-CZ" dirty="0"/>
              <a:t>Asociace výchovných poradců, </a:t>
            </a:r>
            <a:r>
              <a:rPr lang="cs-CZ" dirty="0" err="1"/>
              <a:t>z.s</a:t>
            </a:r>
            <a:r>
              <a:rPr lang="cs-CZ" dirty="0"/>
              <a:t>	Česká republika</a:t>
            </a:r>
          </a:p>
          <a:p>
            <a:pPr>
              <a:tabLst>
                <a:tab pos="5737225" algn="l"/>
              </a:tabLst>
            </a:pPr>
            <a:r>
              <a:rPr lang="cs-CZ" dirty="0"/>
              <a:t>Národní vzdělávací fond, </a:t>
            </a:r>
            <a:r>
              <a:rPr lang="cs-CZ" dirty="0" err="1"/>
              <a:t>o.p.s</a:t>
            </a:r>
            <a:r>
              <a:rPr lang="cs-CZ" dirty="0"/>
              <a:t>	Česká republika</a:t>
            </a:r>
          </a:p>
          <a:p>
            <a:pPr>
              <a:tabLst>
                <a:tab pos="5737225" algn="l"/>
              </a:tabLst>
            </a:pPr>
            <a:r>
              <a:rPr lang="cs-CZ" dirty="0"/>
              <a:t>K.A.B.A. Slovensko	Slovensko</a:t>
            </a:r>
          </a:p>
          <a:p>
            <a:pPr>
              <a:tabLst>
                <a:tab pos="5737225" algn="l"/>
              </a:tabLst>
            </a:pPr>
            <a:r>
              <a:rPr lang="cs-CZ" dirty="0"/>
              <a:t>TeCeMko – Trenčianske centrum mládeže, o.z.	Slovensko</a:t>
            </a:r>
          </a:p>
          <a:p>
            <a:pPr>
              <a:tabLst>
                <a:tab pos="5737225" algn="l"/>
              </a:tabLst>
            </a:pPr>
            <a:r>
              <a:rPr lang="cs-CZ" dirty="0"/>
              <a:t>ISON </a:t>
            </a:r>
            <a:r>
              <a:rPr lang="cs-CZ" dirty="0" err="1"/>
              <a:t>Psychometrica</a:t>
            </a:r>
            <a:r>
              <a:rPr lang="cs-CZ" dirty="0"/>
              <a:t>	</a:t>
            </a:r>
            <a:r>
              <a:rPr lang="cs-CZ" dirty="0" err="1"/>
              <a:t>Grécko</a:t>
            </a:r>
            <a:endParaRPr lang="cs-CZ" dirty="0"/>
          </a:p>
          <a:p>
            <a:pPr>
              <a:tabLst>
                <a:tab pos="5737225" algn="l"/>
              </a:tabLst>
            </a:pPr>
            <a:r>
              <a:rPr lang="cs-CZ" dirty="0" err="1"/>
              <a:t>Znam</a:t>
            </a:r>
            <a:r>
              <a:rPr lang="cs-CZ" dirty="0"/>
              <a:t> i </a:t>
            </a:r>
            <a:r>
              <a:rPr lang="cs-CZ" dirty="0" err="1"/>
              <a:t>Moga</a:t>
            </a:r>
            <a:r>
              <a:rPr lang="cs-CZ" dirty="0"/>
              <a:t>	Bulharsko</a:t>
            </a:r>
          </a:p>
          <a:p>
            <a:endParaRPr lang="sk-SK" dirty="0"/>
          </a:p>
        </p:txBody>
      </p:sp>
      <p:pic>
        <p:nvPicPr>
          <p:cNvPr id="5" name="Obrázek 0" descr="C-Game logo all partner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34" y="1270000"/>
            <a:ext cx="8136000" cy="1062117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9336" y="185277"/>
            <a:ext cx="2164862" cy="10780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556F02-DBF9-4E83-9A94-CFDBF8072F6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3649C03-2EAC-4816-9C4B-403F8E96EF5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4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Calibri" panose="020F0502020204030204" pitchFamily="34" charset="0"/>
                <a:cs typeface="Calibri" panose="020F0502020204030204" pitchFamily="34" charset="0"/>
              </a:rPr>
              <a:t>C-GAME: Hra s náplňou </a:t>
            </a:r>
            <a:r>
              <a:rPr lang="sk-SK" b="1" dirty="0" err="1">
                <a:latin typeface="Calibri" panose="020F0502020204030204" pitchFamily="34" charset="0"/>
                <a:cs typeface="Calibri" panose="020F0502020204030204" pitchFamily="34" charset="0"/>
              </a:rPr>
              <a:t>kariérového</a:t>
            </a:r>
            <a:r>
              <a:rPr lang="sk-SK" b="1" dirty="0">
                <a:latin typeface="Calibri" panose="020F0502020204030204" pitchFamily="34" charset="0"/>
                <a:cs typeface="Calibri" panose="020F0502020204030204" pitchFamily="34" charset="0"/>
              </a:rPr>
              <a:t> poradenstva v meste plnom povolaní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22651"/>
          </a:xfrm>
        </p:spPr>
        <p:txBody>
          <a:bodyPr/>
          <a:lstStyle/>
          <a:p>
            <a:r>
              <a:rPr lang="cs-CZ" dirty="0"/>
              <a:t>KA2 ERASMUS+ Strategické </a:t>
            </a:r>
            <a:r>
              <a:rPr lang="cs-CZ" dirty="0" err="1"/>
              <a:t>partnerstvo</a:t>
            </a:r>
            <a:r>
              <a:rPr lang="cs-CZ" dirty="0"/>
              <a:t> v </a:t>
            </a:r>
            <a:r>
              <a:rPr lang="cs-CZ" dirty="0" err="1"/>
              <a:t>školskom</a:t>
            </a:r>
            <a:r>
              <a:rPr lang="cs-CZ" dirty="0"/>
              <a:t> </a:t>
            </a:r>
            <a:r>
              <a:rPr lang="cs-CZ" dirty="0" err="1"/>
              <a:t>vzdelávaní</a:t>
            </a:r>
            <a:endParaRPr lang="cs-CZ" dirty="0"/>
          </a:p>
          <a:p>
            <a:r>
              <a:rPr lang="cs-CZ" b="1" dirty="0" err="1"/>
              <a:t>Trvanie</a:t>
            </a:r>
            <a:r>
              <a:rPr lang="cs-CZ" b="1" dirty="0"/>
              <a:t> projektu: </a:t>
            </a:r>
            <a:r>
              <a:rPr lang="cs-CZ" dirty="0"/>
              <a:t>34 </a:t>
            </a:r>
            <a:r>
              <a:rPr lang="cs-CZ" dirty="0" err="1"/>
              <a:t>mesiacov</a:t>
            </a:r>
            <a:r>
              <a:rPr lang="cs-CZ" dirty="0"/>
              <a:t>, 31.12.2019 – 31.10.2022</a:t>
            </a:r>
          </a:p>
          <a:p>
            <a:r>
              <a:rPr lang="cs-CZ" b="1" dirty="0"/>
              <a:t>Cieľ: </a:t>
            </a:r>
            <a:r>
              <a:rPr lang="cs-CZ" dirty="0"/>
              <a:t>Vytvoriť interaktívnu online hru, ktorá má pomôcť žiakom posledných ročníkov základnej školy zorientovať sa v povolaniach a nasmerovať ich na ich profesijnú orientáciu</a:t>
            </a:r>
          </a:p>
          <a:p>
            <a:endParaRPr lang="cs-CZ" dirty="0"/>
          </a:p>
          <a:p>
            <a:r>
              <a:rPr lang="cs-CZ" b="1" dirty="0" err="1"/>
              <a:t>Hlavné</a:t>
            </a:r>
            <a:r>
              <a:rPr lang="cs-CZ" b="1" dirty="0"/>
              <a:t> výstupy: </a:t>
            </a:r>
          </a:p>
          <a:p>
            <a:r>
              <a:rPr lang="cs-CZ" dirty="0"/>
              <a:t>O1:	Päť prehľadových/inšpiratívnych štúdií k problematike kariérového			poradenstva pre vývoj online hier</a:t>
            </a:r>
          </a:p>
          <a:p>
            <a:r>
              <a:rPr lang="cs-CZ" dirty="0"/>
              <a:t>O2: 	</a:t>
            </a:r>
            <a:r>
              <a:rPr lang="cs-CZ" dirty="0" err="1"/>
              <a:t>Databáza</a:t>
            </a:r>
            <a:r>
              <a:rPr lang="cs-CZ" dirty="0"/>
              <a:t> </a:t>
            </a:r>
            <a:r>
              <a:rPr lang="cs-CZ" dirty="0" err="1"/>
              <a:t>viac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600 povolaní s </a:t>
            </a:r>
            <a:r>
              <a:rPr lang="cs-CZ" dirty="0" err="1"/>
              <a:t>popisom</a:t>
            </a:r>
            <a:endParaRPr lang="cs-CZ" dirty="0"/>
          </a:p>
          <a:p>
            <a:r>
              <a:rPr lang="cs-CZ" dirty="0"/>
              <a:t>O3:	Vývoj online hry</a:t>
            </a:r>
          </a:p>
          <a:p>
            <a:r>
              <a:rPr lang="cs-CZ" dirty="0"/>
              <a:t>O4:	</a:t>
            </a:r>
            <a:r>
              <a:rPr lang="cs-CZ" dirty="0" err="1"/>
              <a:t>Príručky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žiakov</a:t>
            </a:r>
            <a:r>
              <a:rPr lang="cs-CZ" dirty="0"/>
              <a:t> a </a:t>
            </a:r>
            <a:r>
              <a:rPr lang="cs-CZ" dirty="0" err="1"/>
              <a:t>facilitátorv</a:t>
            </a:r>
            <a:r>
              <a:rPr lang="cs-CZ" dirty="0"/>
              <a:t> k </a:t>
            </a:r>
            <a:r>
              <a:rPr lang="cs-CZ" dirty="0" err="1"/>
              <a:t>používaniu</a:t>
            </a:r>
            <a:r>
              <a:rPr lang="cs-CZ" dirty="0"/>
              <a:t> hry C-Game 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0457" y="220788"/>
            <a:ext cx="2164862" cy="1078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7B5440-258D-461B-830F-2FDFD1C143B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5D77A9-899C-4242-98B3-24B8BA1469E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01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Ciele hry: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481320"/>
            <a:ext cx="8596668" cy="5141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u="sng" dirty="0"/>
              <a:t>Herný cieľ: </a:t>
            </a:r>
          </a:p>
          <a:p>
            <a:r>
              <a:rPr lang="sk-SK" dirty="0"/>
              <a:t>Vybudovať mesto s plnou vybavenosťou, ktoré priláka veľa obyvateľov, a v ktorom sa bude dobre žiť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b="1" u="sng" dirty="0"/>
              <a:t>Vzdelávacie ciele: </a:t>
            </a:r>
          </a:p>
          <a:p>
            <a:r>
              <a:rPr lang="sk-SK" dirty="0"/>
              <a:t>Zoznámiť žiakov s rôznorodosťou povolaní – v hre majú možnosť zoznámiť sa</a:t>
            </a:r>
            <a:br>
              <a:rPr lang="sk-SK" dirty="0"/>
            </a:br>
            <a:r>
              <a:rPr lang="sk-SK" dirty="0"/>
              <a:t>s viac ako 600 povolaniami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 Premýšľať o tom, pri výkone ktorých povolaní by si žiak vedel sám seba</a:t>
            </a:r>
            <a:br>
              <a:rPr lang="sk-SK" dirty="0"/>
            </a:br>
            <a:r>
              <a:rPr lang="sk-SK" dirty="0"/>
              <a:t> predstaviť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Podporovať skupinové diskusie o voľbe povolania (s učiteľom, s rodičmi, so spolužiakmi)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  <p:pic>
        <p:nvPicPr>
          <p:cNvPr id="7" name="Obrázok 3">
            <a:extLst>
              <a:ext uri="{FF2B5EF4-FFF2-40B4-BE49-F238E27FC236}">
                <a16:creationId xmlns:a16="http://schemas.microsoft.com/office/drawing/2014/main" id="{070D86C7-B261-40A1-B532-59FB8BD71AD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2857" y="373188"/>
            <a:ext cx="2164862" cy="10780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8B26CC-C058-4C40-B4A1-B0C6CEF4491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7C26F0-6153-4F3C-9CA3-E76B112C2F4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93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Ciele hry: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598324"/>
            <a:ext cx="8596668" cy="4314204"/>
          </a:xfrm>
        </p:spPr>
        <p:txBody>
          <a:bodyPr>
            <a:normAutofit/>
          </a:bodyPr>
          <a:lstStyle/>
          <a:p>
            <a:r>
              <a:rPr lang="sk-SK" dirty="0"/>
              <a:t>Sériou otázok zistiť profesijné záujmy žiakov (RIASEC) a následne na základe záujmov, výsledkov a diskusie zvážiť, ktorá stredná škola by bola vhodnou voľbou pre ďalšie štúdium</a:t>
            </a:r>
          </a:p>
          <a:p>
            <a:endParaRPr lang="sk-SK" dirty="0"/>
          </a:p>
          <a:p>
            <a:r>
              <a:rPr lang="sk-SK" dirty="0"/>
              <a:t>Podnietiť žiakov k premýšľaniu o tom, čo všetko musí v meste fungovať, aby boli jeho obyvatelia spokojní</a:t>
            </a:r>
          </a:p>
          <a:p>
            <a:endParaRPr lang="sk-SK" dirty="0"/>
          </a:p>
          <a:p>
            <a:r>
              <a:rPr lang="sk-SK" dirty="0"/>
              <a:t>Pri overovaní správnosti údajov o povolaniach používať dodatočné informačné zdroje o povolaniach</a:t>
            </a:r>
          </a:p>
          <a:p>
            <a:endParaRPr lang="sk-SK" dirty="0"/>
          </a:p>
          <a:p>
            <a:r>
              <a:rPr lang="sk-SK" dirty="0"/>
              <a:t>Zoznamovať sa s rôznorodými pracovnými prostriedkami a vyhľadávať o nich informácie na internete</a:t>
            </a:r>
          </a:p>
        </p:txBody>
      </p:sp>
      <p:pic>
        <p:nvPicPr>
          <p:cNvPr id="7" name="Obrázok 3">
            <a:extLst>
              <a:ext uri="{FF2B5EF4-FFF2-40B4-BE49-F238E27FC236}">
                <a16:creationId xmlns:a16="http://schemas.microsoft.com/office/drawing/2014/main" id="{37611C83-F276-4804-BAED-8E2FEF81CA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2857" y="373188"/>
            <a:ext cx="2164862" cy="10780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9E6CC1-EE9E-486D-AB8F-625F9B60369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7EEFCC-3222-4B5C-8413-65CA6C30728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507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768507" cy="1320800"/>
          </a:xfrm>
        </p:spPr>
        <p:txBody>
          <a:bodyPr>
            <a:normAutofit/>
          </a:bodyPr>
          <a:lstStyle/>
          <a:p>
            <a:r>
              <a:rPr lang="sk-SK" b="1" dirty="0">
                <a:latin typeface="Calibri" panose="020F0502020204030204" pitchFamily="34" charset="0"/>
                <a:cs typeface="Calibri" panose="020F0502020204030204" pitchFamily="34" charset="0"/>
              </a:rPr>
              <a:t>O1: </a:t>
            </a:r>
            <a:r>
              <a:rPr lang="sk-SK" sz="3100" b="1" dirty="0">
                <a:latin typeface="Calibri" panose="020F0502020204030204" pitchFamily="34" charset="0"/>
                <a:cs typeface="Calibri" panose="020F0502020204030204" pitchFamily="34" charset="0"/>
              </a:rPr>
              <a:t>Inšpirácia pre vývoj hry C-Game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50701" y="1379983"/>
            <a:ext cx="8596668" cy="5269391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sk-SK" dirty="0"/>
              <a:t>Teória kariérového poradenstva týkajúca sa voľby povolania pre žiakov vo veku 12-14 rokov a testovanie založené na teóriách</a:t>
            </a:r>
          </a:p>
          <a:p>
            <a:endParaRPr lang="sk-SK" dirty="0"/>
          </a:p>
          <a:p>
            <a:r>
              <a:rPr lang="sk-SK" dirty="0"/>
              <a:t>Teória kariérového učenia založená na hre pre žiakov vo veku 12-14 rokov</a:t>
            </a:r>
          </a:p>
          <a:p>
            <a:endParaRPr lang="sk-SK" dirty="0"/>
          </a:p>
          <a:p>
            <a:r>
              <a:rPr lang="sk-SK" dirty="0"/>
              <a:t>Online kariérové hry pre žiakov vo veku 12-14 rokov</a:t>
            </a:r>
          </a:p>
          <a:p>
            <a:endParaRPr lang="sk-SK" dirty="0"/>
          </a:p>
          <a:p>
            <a:r>
              <a:rPr lang="cs-CZ" dirty="0"/>
              <a:t>Národné informácie o kariérovom poradenstve a rámce povolaní, zručností a kompetencií</a:t>
            </a:r>
          </a:p>
          <a:p>
            <a:endParaRPr lang="cs-CZ" dirty="0"/>
          </a:p>
          <a:p>
            <a:r>
              <a:rPr lang="cs-CZ" dirty="0"/>
              <a:t>Evropské a dalšie klasifikáce povolání, dovedností a kompetencí</a:t>
            </a:r>
          </a:p>
          <a:p>
            <a:endParaRPr lang="cs-CZ" dirty="0"/>
          </a:p>
          <a:p>
            <a:pPr marL="0" indent="0">
              <a:buNone/>
            </a:pP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Spracované v anglickom jazyku: </a:t>
            </a:r>
            <a:r>
              <a:rPr lang="sk-SK" b="1" dirty="0">
                <a:latin typeface="Calibri" panose="020F0502020204030204" pitchFamily="34" charset="0"/>
                <a:cs typeface="Calibri" panose="020F0502020204030204" pitchFamily="34" charset="0"/>
              </a:rPr>
              <a:t>http://project.c-game.cz/en/outcomes/</a:t>
            </a:r>
            <a:endParaRPr lang="cs-CZ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0457" y="220788"/>
            <a:ext cx="2164862" cy="1078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7B5440-258D-461B-830F-2FDFD1C143B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5D77A9-899C-4242-98B3-24B8BA1469E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23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768507" cy="1320800"/>
          </a:xfrm>
        </p:spPr>
        <p:txBody>
          <a:bodyPr>
            <a:normAutofit/>
          </a:bodyPr>
          <a:lstStyle/>
          <a:p>
            <a:r>
              <a:rPr lang="sk-SK" b="1" dirty="0">
                <a:latin typeface="Calibri" panose="020F0502020204030204" pitchFamily="34" charset="0"/>
                <a:cs typeface="Calibri" panose="020F0502020204030204" pitchFamily="34" charset="0"/>
              </a:rPr>
              <a:t>O2: </a:t>
            </a:r>
            <a:r>
              <a:rPr lang="sk-SK" sz="3100" b="1" dirty="0">
                <a:latin typeface="Calibri" panose="020F0502020204030204" pitchFamily="34" charset="0"/>
                <a:cs typeface="Calibri" panose="020F0502020204030204" pitchFamily="34" charset="0"/>
              </a:rPr>
              <a:t>Databáza povolaní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50701" y="1379983"/>
            <a:ext cx="8596668" cy="5269391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sk-SK" dirty="0"/>
              <a:t>Počet spracovaných povolaní: 609</a:t>
            </a:r>
          </a:p>
          <a:p>
            <a:endParaRPr lang="sk-SK" dirty="0"/>
          </a:p>
          <a:p>
            <a:r>
              <a:rPr lang="cs-CZ" dirty="0"/>
              <a:t>Spracované karty povolaní, z toho v každej:</a:t>
            </a:r>
          </a:p>
          <a:p>
            <a:pPr lvl="1"/>
            <a:r>
              <a:rPr lang="cs-CZ" dirty="0"/>
              <a:t>Popis povolania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Ukážka 5 aktivít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Požiadavka na minimálne vzdelanie požadované na danú pozíciu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Ukážka zručností a požiadaviek na pracovné miesto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Ukážka pracovných nástrojov</a:t>
            </a:r>
          </a:p>
          <a:p>
            <a:endParaRPr lang="cs-CZ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0457" y="220788"/>
            <a:ext cx="2164862" cy="1078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7B5440-258D-461B-830F-2FDFD1C143B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5D77A9-899C-4242-98B3-24B8BA1469E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04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768507" cy="1320800"/>
          </a:xfrm>
        </p:spPr>
        <p:txBody>
          <a:bodyPr>
            <a:normAutofit/>
          </a:bodyPr>
          <a:lstStyle/>
          <a:p>
            <a:r>
              <a:rPr lang="sk-SK" b="1" dirty="0">
                <a:latin typeface="Calibri" panose="020F0502020204030204" pitchFamily="34" charset="0"/>
                <a:cs typeface="Calibri" panose="020F0502020204030204" pitchFamily="34" charset="0"/>
              </a:rPr>
              <a:t>O2: </a:t>
            </a:r>
            <a:r>
              <a:rPr lang="sk-SK" sz="3100" b="1" dirty="0">
                <a:latin typeface="Calibri" panose="020F0502020204030204" pitchFamily="34" charset="0"/>
                <a:cs typeface="Calibri" panose="020F0502020204030204" pitchFamily="34" charset="0"/>
              </a:rPr>
              <a:t>Databáza povolaní – čerpanie informácií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50701" y="1379983"/>
            <a:ext cx="8596668" cy="5269391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sk-SK" dirty="0"/>
              <a:t>Národná sústava kvalifikácií </a:t>
            </a:r>
          </a:p>
          <a:p>
            <a:pPr lvl="1"/>
            <a:r>
              <a:rPr lang="cs-CZ" dirty="0">
                <a:hlinkClick r:id="rId3"/>
              </a:rPr>
              <a:t>https://www.kvalifikacie.sk/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Národná sústava povolaní </a:t>
            </a:r>
          </a:p>
          <a:p>
            <a:pPr lvl="1"/>
            <a:r>
              <a:rPr lang="cs-CZ" dirty="0">
                <a:hlinkClick r:id="rId4"/>
              </a:rPr>
              <a:t>https://www.sustavapovolani.sk/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Kartotéka zamestnaní: PORTÁL ISTP</a:t>
            </a:r>
          </a:p>
          <a:p>
            <a:pPr lvl="1"/>
            <a:r>
              <a:rPr lang="cs-CZ" dirty="0">
                <a:hlinkClick r:id="rId5"/>
              </a:rPr>
              <a:t>https://www.istp.sk/kartoteka-zamestnani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Klasifikácia ESCO</a:t>
            </a:r>
            <a:r>
              <a:rPr lang="sk-SK" dirty="0"/>
              <a:t>(European Skills, Competences, Qualifications and Occupations)</a:t>
            </a:r>
            <a:r>
              <a:rPr lang="cs-CZ" dirty="0"/>
              <a:t>: </a:t>
            </a:r>
          </a:p>
          <a:p>
            <a:pPr lvl="1"/>
            <a:r>
              <a:rPr lang="cs-CZ" dirty="0">
                <a:hlinkClick r:id="rId6"/>
              </a:rPr>
              <a:t>https://esco.ec.europa.eu/sk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0457" y="220788"/>
            <a:ext cx="2164862" cy="1078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7B5440-258D-461B-830F-2FDFD1C143B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5D77A9-899C-4242-98B3-24B8BA1469E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1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O3: Základné údaje o hre: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481319"/>
            <a:ext cx="8596668" cy="5167837"/>
          </a:xfrm>
        </p:spPr>
        <p:txBody>
          <a:bodyPr>
            <a:normAutofit fontScale="92500" lnSpcReduction="10000"/>
          </a:bodyPr>
          <a:lstStyle/>
          <a:p>
            <a:r>
              <a:rPr lang="sk-SK" sz="2800" dirty="0"/>
              <a:t>Cieľ hráča: </a:t>
            </a:r>
            <a:r>
              <a:rPr lang="sk-SK" sz="2800" i="1" dirty="0"/>
              <a:t>Vybudovať mesto s plnou vybavenosťou, ktoré priláka veľa obyvateľov a v ktorom sa bude dobre žiť.</a:t>
            </a:r>
            <a:r>
              <a:rPr lang="sk-SK" sz="2800" dirty="0"/>
              <a:t> </a:t>
            </a:r>
          </a:p>
          <a:p>
            <a:r>
              <a:rPr lang="sk-SK" sz="2800" dirty="0"/>
              <a:t>3 úrovne (levely)</a:t>
            </a:r>
          </a:p>
          <a:p>
            <a:r>
              <a:rPr lang="sk-SK" sz="2800" dirty="0"/>
              <a:t>136 budov</a:t>
            </a:r>
          </a:p>
          <a:p>
            <a:r>
              <a:rPr lang="sk-SK" sz="2800" dirty="0"/>
              <a:t>609 povolaní </a:t>
            </a:r>
          </a:p>
          <a:p>
            <a:r>
              <a:rPr lang="sk-SK" sz="2800" dirty="0"/>
              <a:t>8 ekonomických sektorov mesta (kultúra, administratíva, bezpečnosť....)</a:t>
            </a:r>
          </a:p>
          <a:p>
            <a:r>
              <a:rPr lang="sk-SK" sz="2800" dirty="0"/>
              <a:t>mimoriadne (extra) misie (šťastní starí rodičia, hlavné mesto kultúry......)</a:t>
            </a:r>
          </a:p>
          <a:p>
            <a:r>
              <a:rPr lang="sk-SK" sz="2800" dirty="0"/>
              <a:t>Achievmenty (úspechy) – ochranca, ctihodný občan, Dr. </a:t>
            </a:r>
            <a:r>
              <a:rPr lang="sk-SK" sz="2800" dirty="0" err="1"/>
              <a:t>House</a:t>
            </a:r>
            <a:endParaRPr lang="sk-SK" sz="2800" dirty="0"/>
          </a:p>
        </p:txBody>
      </p:sp>
      <p:pic>
        <p:nvPicPr>
          <p:cNvPr id="7" name="Obrázok 3">
            <a:extLst>
              <a:ext uri="{FF2B5EF4-FFF2-40B4-BE49-F238E27FC236}">
                <a16:creationId xmlns:a16="http://schemas.microsoft.com/office/drawing/2014/main" id="{C19F7261-6971-4ED0-99DB-F5E375E056E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2857" y="373188"/>
            <a:ext cx="2164862" cy="10780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2ABEFA-AF99-4E56-811B-5B36BAE94B5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6757" y="6143349"/>
            <a:ext cx="1198438" cy="7146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D5A2A7-5D0E-453C-ACEF-27EE57B62BA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5851" y="6156641"/>
            <a:ext cx="1176149" cy="70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1614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5078</TotalTime>
  <Words>670</Words>
  <Application>Microsoft Office PowerPoint</Application>
  <PresentationFormat>Širokouhlá</PresentationFormat>
  <Paragraphs>131</Paragraphs>
  <Slides>17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Fazeta</vt:lpstr>
      <vt:lpstr>C-GAME: Hra s náplňou kariérového poradenstva v meste plnom povolaní</vt:lpstr>
      <vt:lpstr>C-Game partneri</vt:lpstr>
      <vt:lpstr>C-GAME: Hra s náplňou kariérového poradenstva v meste plnom povolaní</vt:lpstr>
      <vt:lpstr>Ciele hry: </vt:lpstr>
      <vt:lpstr>Ciele hry: </vt:lpstr>
      <vt:lpstr>O1: Inšpirácia pre vývoj hry C-Game</vt:lpstr>
      <vt:lpstr>O2: Databáza povolaní</vt:lpstr>
      <vt:lpstr>O2: Databáza povolaní – čerpanie informácií</vt:lpstr>
      <vt:lpstr>O3: Základné údaje o hre: </vt:lpstr>
      <vt:lpstr>Priostredie pre facilitátorov</vt:lpstr>
      <vt:lpstr>Prostredie hry </vt:lpstr>
      <vt:lpstr>Tutorial</vt:lpstr>
      <vt:lpstr>Prezentácia programu PowerPoint</vt:lpstr>
      <vt:lpstr>Kvíz pri obsadzovaní voľnej pracovnej pozície </vt:lpstr>
      <vt:lpstr>Osobnostný profil hráča - RIASEC</vt:lpstr>
      <vt:lpstr>Osobnostný profil hráča - RIASEC</vt:lpstr>
      <vt:lpstr>play.c-game.eu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C-GAME: Hra s náplňou kariérového poradenstva v meste plnom povolaní</dc:title>
  <dc:creator>Ivana Kubisova</dc:creator>
  <cp:lastModifiedBy>Martin Kubis</cp:lastModifiedBy>
  <cp:revision>45</cp:revision>
  <dcterms:created xsi:type="dcterms:W3CDTF">2022-10-07T11:30:34Z</dcterms:created>
  <dcterms:modified xsi:type="dcterms:W3CDTF">2023-01-26T14:00:45Z</dcterms:modified>
</cp:coreProperties>
</file>